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61" r:id="rId3"/>
    <p:sldId id="257" r:id="rId4"/>
    <p:sldId id="266" r:id="rId5"/>
    <p:sldId id="258" r:id="rId6"/>
    <p:sldId id="259" r:id="rId7"/>
    <p:sldId id="262"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3"/>
    <p:restoredTop sz="94641"/>
  </p:normalViewPr>
  <p:slideViewPr>
    <p:cSldViewPr snapToGrid="0">
      <p:cViewPr varScale="1">
        <p:scale>
          <a:sx n="123" d="100"/>
          <a:sy n="123" d="100"/>
        </p:scale>
        <p:origin x="216"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07A47C-6FBB-4AC4-A781-367E50A3415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2E04489-E3F6-4F8D-8747-B399115AEC43}">
      <dgm:prSet/>
      <dgm:spPr/>
      <dgm:t>
        <a:bodyPr/>
        <a:lstStyle/>
        <a:p>
          <a:pPr>
            <a:lnSpc>
              <a:spcPct val="100000"/>
            </a:lnSpc>
            <a:defRPr cap="all"/>
          </a:pPr>
          <a:r>
            <a:rPr lang="en-US"/>
            <a:t>What is one new thing you learned tonight? </a:t>
          </a:r>
        </a:p>
      </dgm:t>
    </dgm:pt>
    <dgm:pt modelId="{1BE2D554-476A-4995-9D5B-5161DE683398}" type="parTrans" cxnId="{5EEC08B2-3BE0-45DD-96F0-7BC83682E791}">
      <dgm:prSet/>
      <dgm:spPr/>
      <dgm:t>
        <a:bodyPr/>
        <a:lstStyle/>
        <a:p>
          <a:endParaRPr lang="en-US"/>
        </a:p>
      </dgm:t>
    </dgm:pt>
    <dgm:pt modelId="{2CFEF3B7-769C-4292-B564-A9438B9F8DC4}" type="sibTrans" cxnId="{5EEC08B2-3BE0-45DD-96F0-7BC83682E791}">
      <dgm:prSet/>
      <dgm:spPr/>
      <dgm:t>
        <a:bodyPr/>
        <a:lstStyle/>
        <a:p>
          <a:endParaRPr lang="en-US"/>
        </a:p>
      </dgm:t>
    </dgm:pt>
    <dgm:pt modelId="{8173CDC1-4213-40B3-BC73-8EA931A84B0B}">
      <dgm:prSet/>
      <dgm:spPr/>
      <dgm:t>
        <a:bodyPr/>
        <a:lstStyle/>
        <a:p>
          <a:pPr>
            <a:lnSpc>
              <a:spcPct val="100000"/>
            </a:lnSpc>
            <a:defRPr cap="all"/>
          </a:pPr>
          <a:r>
            <a:rPr lang="en-US"/>
            <a:t>Questions, comments, or concerns (open discussion) </a:t>
          </a:r>
        </a:p>
      </dgm:t>
    </dgm:pt>
    <dgm:pt modelId="{01CE3309-00A7-4561-9FC4-042A84F3498D}" type="parTrans" cxnId="{BE7713B5-C036-45AE-A1C3-302AA2219253}">
      <dgm:prSet/>
      <dgm:spPr/>
      <dgm:t>
        <a:bodyPr/>
        <a:lstStyle/>
        <a:p>
          <a:endParaRPr lang="en-US"/>
        </a:p>
      </dgm:t>
    </dgm:pt>
    <dgm:pt modelId="{91C716A4-CA3E-4742-A2C7-2B79A57C7BD2}" type="sibTrans" cxnId="{BE7713B5-C036-45AE-A1C3-302AA2219253}">
      <dgm:prSet/>
      <dgm:spPr/>
      <dgm:t>
        <a:bodyPr/>
        <a:lstStyle/>
        <a:p>
          <a:endParaRPr lang="en-US"/>
        </a:p>
      </dgm:t>
    </dgm:pt>
    <dgm:pt modelId="{86EDC10D-3E68-483D-BA5E-A61371134E9E}" type="pres">
      <dgm:prSet presAssocID="{1A07A47C-6FBB-4AC4-A781-367E50A34154}" presName="root" presStyleCnt="0">
        <dgm:presLayoutVars>
          <dgm:dir/>
          <dgm:resizeHandles val="exact"/>
        </dgm:presLayoutVars>
      </dgm:prSet>
      <dgm:spPr/>
    </dgm:pt>
    <dgm:pt modelId="{763209B8-7E9B-4C67-ACE6-02C2E600A96F}" type="pres">
      <dgm:prSet presAssocID="{72E04489-E3F6-4F8D-8747-B399115AEC43}" presName="compNode" presStyleCnt="0"/>
      <dgm:spPr/>
    </dgm:pt>
    <dgm:pt modelId="{EF57636A-C793-49C3-B446-42A7226C2EAD}" type="pres">
      <dgm:prSet presAssocID="{72E04489-E3F6-4F8D-8747-B399115AEC43}" presName="iconBgRect" presStyleLbl="bgShp" presStyleIdx="0" presStyleCnt="2"/>
      <dgm:spPr/>
    </dgm:pt>
    <dgm:pt modelId="{AE1F843D-7382-4F38-A464-E73DED304C2D}" type="pres">
      <dgm:prSet presAssocID="{72E04489-E3F6-4F8D-8747-B399115AEC4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01610151-9211-48C3-B14B-E2C1ED2BD92D}" type="pres">
      <dgm:prSet presAssocID="{72E04489-E3F6-4F8D-8747-B399115AEC43}" presName="spaceRect" presStyleCnt="0"/>
      <dgm:spPr/>
    </dgm:pt>
    <dgm:pt modelId="{E5576229-A879-4A6C-A1C2-30A4F4D02A55}" type="pres">
      <dgm:prSet presAssocID="{72E04489-E3F6-4F8D-8747-B399115AEC43}" presName="textRect" presStyleLbl="revTx" presStyleIdx="0" presStyleCnt="2">
        <dgm:presLayoutVars>
          <dgm:chMax val="1"/>
          <dgm:chPref val="1"/>
        </dgm:presLayoutVars>
      </dgm:prSet>
      <dgm:spPr/>
    </dgm:pt>
    <dgm:pt modelId="{0F146A18-F44B-49BF-8242-DAFF27581387}" type="pres">
      <dgm:prSet presAssocID="{2CFEF3B7-769C-4292-B564-A9438B9F8DC4}" presName="sibTrans" presStyleCnt="0"/>
      <dgm:spPr/>
    </dgm:pt>
    <dgm:pt modelId="{8BFE86EE-651E-4885-85EB-474FEE1CF474}" type="pres">
      <dgm:prSet presAssocID="{8173CDC1-4213-40B3-BC73-8EA931A84B0B}" presName="compNode" presStyleCnt="0"/>
      <dgm:spPr/>
    </dgm:pt>
    <dgm:pt modelId="{615556FD-30F9-4912-A207-79BB033F1BFB}" type="pres">
      <dgm:prSet presAssocID="{8173CDC1-4213-40B3-BC73-8EA931A84B0B}" presName="iconBgRect" presStyleLbl="bgShp" presStyleIdx="1" presStyleCnt="2"/>
      <dgm:spPr/>
    </dgm:pt>
    <dgm:pt modelId="{48578F23-3706-4A04-9BF9-DAFEE25C5333}" type="pres">
      <dgm:prSet presAssocID="{8173CDC1-4213-40B3-BC73-8EA931A84B0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Bubble"/>
        </a:ext>
      </dgm:extLst>
    </dgm:pt>
    <dgm:pt modelId="{74C159C6-F214-4364-9578-7FB95FCD0F96}" type="pres">
      <dgm:prSet presAssocID="{8173CDC1-4213-40B3-BC73-8EA931A84B0B}" presName="spaceRect" presStyleCnt="0"/>
      <dgm:spPr/>
    </dgm:pt>
    <dgm:pt modelId="{E2F784AA-E2F9-4B97-A459-8A6C251E0CAB}" type="pres">
      <dgm:prSet presAssocID="{8173CDC1-4213-40B3-BC73-8EA931A84B0B}" presName="textRect" presStyleLbl="revTx" presStyleIdx="1" presStyleCnt="2">
        <dgm:presLayoutVars>
          <dgm:chMax val="1"/>
          <dgm:chPref val="1"/>
        </dgm:presLayoutVars>
      </dgm:prSet>
      <dgm:spPr/>
    </dgm:pt>
  </dgm:ptLst>
  <dgm:cxnLst>
    <dgm:cxn modelId="{FB0CA945-3B84-4052-BE6B-6589F2C33623}" type="presOf" srcId="{1A07A47C-6FBB-4AC4-A781-367E50A34154}" destId="{86EDC10D-3E68-483D-BA5E-A61371134E9E}" srcOrd="0" destOrd="0" presId="urn:microsoft.com/office/officeart/2018/5/layout/IconCircleLabelList"/>
    <dgm:cxn modelId="{629FD074-EC50-4A08-B902-0D974C5BA19D}" type="presOf" srcId="{72E04489-E3F6-4F8D-8747-B399115AEC43}" destId="{E5576229-A879-4A6C-A1C2-30A4F4D02A55}" srcOrd="0" destOrd="0" presId="urn:microsoft.com/office/officeart/2018/5/layout/IconCircleLabelList"/>
    <dgm:cxn modelId="{5EEC08B2-3BE0-45DD-96F0-7BC83682E791}" srcId="{1A07A47C-6FBB-4AC4-A781-367E50A34154}" destId="{72E04489-E3F6-4F8D-8747-B399115AEC43}" srcOrd="0" destOrd="0" parTransId="{1BE2D554-476A-4995-9D5B-5161DE683398}" sibTransId="{2CFEF3B7-769C-4292-B564-A9438B9F8DC4}"/>
    <dgm:cxn modelId="{BE7713B5-C036-45AE-A1C3-302AA2219253}" srcId="{1A07A47C-6FBB-4AC4-A781-367E50A34154}" destId="{8173CDC1-4213-40B3-BC73-8EA931A84B0B}" srcOrd="1" destOrd="0" parTransId="{01CE3309-00A7-4561-9FC4-042A84F3498D}" sibTransId="{91C716A4-CA3E-4742-A2C7-2B79A57C7BD2}"/>
    <dgm:cxn modelId="{25A8C7BF-B58D-40FA-BCC5-1A78F2BE8E0A}" type="presOf" srcId="{8173CDC1-4213-40B3-BC73-8EA931A84B0B}" destId="{E2F784AA-E2F9-4B97-A459-8A6C251E0CAB}" srcOrd="0" destOrd="0" presId="urn:microsoft.com/office/officeart/2018/5/layout/IconCircleLabelList"/>
    <dgm:cxn modelId="{51D09D6E-F76F-4A79-8C38-595353C28634}" type="presParOf" srcId="{86EDC10D-3E68-483D-BA5E-A61371134E9E}" destId="{763209B8-7E9B-4C67-ACE6-02C2E600A96F}" srcOrd="0" destOrd="0" presId="urn:microsoft.com/office/officeart/2018/5/layout/IconCircleLabelList"/>
    <dgm:cxn modelId="{36772D4C-C265-4FCB-AC53-C205EFCD695C}" type="presParOf" srcId="{763209B8-7E9B-4C67-ACE6-02C2E600A96F}" destId="{EF57636A-C793-49C3-B446-42A7226C2EAD}" srcOrd="0" destOrd="0" presId="urn:microsoft.com/office/officeart/2018/5/layout/IconCircleLabelList"/>
    <dgm:cxn modelId="{1D639B95-7180-4BF8-AFF3-A58298E5CEBC}" type="presParOf" srcId="{763209B8-7E9B-4C67-ACE6-02C2E600A96F}" destId="{AE1F843D-7382-4F38-A464-E73DED304C2D}" srcOrd="1" destOrd="0" presId="urn:microsoft.com/office/officeart/2018/5/layout/IconCircleLabelList"/>
    <dgm:cxn modelId="{3BC8EA02-F2CF-481E-9FBB-CF269A909348}" type="presParOf" srcId="{763209B8-7E9B-4C67-ACE6-02C2E600A96F}" destId="{01610151-9211-48C3-B14B-E2C1ED2BD92D}" srcOrd="2" destOrd="0" presId="urn:microsoft.com/office/officeart/2018/5/layout/IconCircleLabelList"/>
    <dgm:cxn modelId="{9040594D-1927-44DE-B148-C9204D1C0BD7}" type="presParOf" srcId="{763209B8-7E9B-4C67-ACE6-02C2E600A96F}" destId="{E5576229-A879-4A6C-A1C2-30A4F4D02A55}" srcOrd="3" destOrd="0" presId="urn:microsoft.com/office/officeart/2018/5/layout/IconCircleLabelList"/>
    <dgm:cxn modelId="{F7CB1711-1D84-49CD-B74E-A133D677563E}" type="presParOf" srcId="{86EDC10D-3E68-483D-BA5E-A61371134E9E}" destId="{0F146A18-F44B-49BF-8242-DAFF27581387}" srcOrd="1" destOrd="0" presId="urn:microsoft.com/office/officeart/2018/5/layout/IconCircleLabelList"/>
    <dgm:cxn modelId="{89ACEA60-1BF6-43E2-AA63-4165C6BD81DE}" type="presParOf" srcId="{86EDC10D-3E68-483D-BA5E-A61371134E9E}" destId="{8BFE86EE-651E-4885-85EB-474FEE1CF474}" srcOrd="2" destOrd="0" presId="urn:microsoft.com/office/officeart/2018/5/layout/IconCircleLabelList"/>
    <dgm:cxn modelId="{0E6D8F43-E3CE-4975-8626-013700C239BE}" type="presParOf" srcId="{8BFE86EE-651E-4885-85EB-474FEE1CF474}" destId="{615556FD-30F9-4912-A207-79BB033F1BFB}" srcOrd="0" destOrd="0" presId="urn:microsoft.com/office/officeart/2018/5/layout/IconCircleLabelList"/>
    <dgm:cxn modelId="{5EAF3B23-D852-49B1-B1B5-38B1BC90A6ED}" type="presParOf" srcId="{8BFE86EE-651E-4885-85EB-474FEE1CF474}" destId="{48578F23-3706-4A04-9BF9-DAFEE25C5333}" srcOrd="1" destOrd="0" presId="urn:microsoft.com/office/officeart/2018/5/layout/IconCircleLabelList"/>
    <dgm:cxn modelId="{DCD4B915-CB69-41FA-87BF-79DACD0C5AD6}" type="presParOf" srcId="{8BFE86EE-651E-4885-85EB-474FEE1CF474}" destId="{74C159C6-F214-4364-9578-7FB95FCD0F96}" srcOrd="2" destOrd="0" presId="urn:microsoft.com/office/officeart/2018/5/layout/IconCircleLabelList"/>
    <dgm:cxn modelId="{875C537B-0488-4832-9851-475824F4A26B}" type="presParOf" srcId="{8BFE86EE-651E-4885-85EB-474FEE1CF474}" destId="{E2F784AA-E2F9-4B97-A459-8A6C251E0CA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7636A-C793-49C3-B446-42A7226C2EAD}">
      <dsp:nvSpPr>
        <dsp:cNvPr id="0" name=""/>
        <dsp:cNvSpPr/>
      </dsp:nvSpPr>
      <dsp:spPr>
        <a:xfrm>
          <a:off x="2132632" y="69947"/>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F843D-7382-4F38-A464-E73DED304C2D}">
      <dsp:nvSpPr>
        <dsp:cNvPr id="0" name=""/>
        <dsp:cNvSpPr/>
      </dsp:nvSpPr>
      <dsp:spPr>
        <a:xfrm>
          <a:off x="2600632" y="53794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76229-A879-4A6C-A1C2-30A4F4D02A55}">
      <dsp:nvSpPr>
        <dsp:cNvPr id="0" name=""/>
        <dsp:cNvSpPr/>
      </dsp:nvSpPr>
      <dsp:spPr>
        <a:xfrm>
          <a:off x="1430632" y="294994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What is one new thing you learned tonight? </a:t>
          </a:r>
        </a:p>
      </dsp:txBody>
      <dsp:txXfrm>
        <a:off x="1430632" y="2949948"/>
        <a:ext cx="3600000" cy="720000"/>
      </dsp:txXfrm>
    </dsp:sp>
    <dsp:sp modelId="{615556FD-30F9-4912-A207-79BB033F1BFB}">
      <dsp:nvSpPr>
        <dsp:cNvPr id="0" name=""/>
        <dsp:cNvSpPr/>
      </dsp:nvSpPr>
      <dsp:spPr>
        <a:xfrm>
          <a:off x="6362632" y="69947"/>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578F23-3706-4A04-9BF9-DAFEE25C5333}">
      <dsp:nvSpPr>
        <dsp:cNvPr id="0" name=""/>
        <dsp:cNvSpPr/>
      </dsp:nvSpPr>
      <dsp:spPr>
        <a:xfrm>
          <a:off x="6830632" y="53794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784AA-E2F9-4B97-A459-8A6C251E0CAB}">
      <dsp:nvSpPr>
        <dsp:cNvPr id="0" name=""/>
        <dsp:cNvSpPr/>
      </dsp:nvSpPr>
      <dsp:spPr>
        <a:xfrm>
          <a:off x="5660632" y="294994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Questions, comments, or concerns (open discussion) </a:t>
          </a:r>
        </a:p>
      </dsp:txBody>
      <dsp:txXfrm>
        <a:off x="5660632" y="2949948"/>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3/4/25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8742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3/4/25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0384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3/4/25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8073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3/4/25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5264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3/4/25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2516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3/4/25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53168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3/4/25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1254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3/4/25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4939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3/4/25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1822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3/4/25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2748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3/4/25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3776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3/4/25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3079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80/13674676.2023.2245762" TargetMode="External"/><Relationship Id="rId2" Type="http://schemas.openxmlformats.org/officeDocument/2006/relationships/hyperlink" Target="https://doi.org/10.3390/ijerph2003216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f5TgVRGND4"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reen, mossy forest with sunlight peeking in">
            <a:extLst>
              <a:ext uri="{FF2B5EF4-FFF2-40B4-BE49-F238E27FC236}">
                <a16:creationId xmlns:a16="http://schemas.microsoft.com/office/drawing/2014/main" id="{D8131E21-3AD5-7EBB-8452-66C26E1B7C02}"/>
              </a:ext>
            </a:extLst>
          </p:cNvPr>
          <p:cNvPicPr>
            <a:picLocks noChangeAspect="1"/>
          </p:cNvPicPr>
          <p:nvPr/>
        </p:nvPicPr>
        <p:blipFill>
          <a:blip r:embed="rId2"/>
          <a:srcRect t="15414"/>
          <a:stretch/>
        </p:blipFill>
        <p:spPr>
          <a:xfrm>
            <a:off x="1" y="10"/>
            <a:ext cx="12192000" cy="6857989"/>
          </a:xfrm>
          <a:prstGeom prst="rect">
            <a:avLst/>
          </a:prstGeom>
        </p:spPr>
      </p:pic>
      <p:sp>
        <p:nvSpPr>
          <p:cNvPr id="16" name="Rectangle 15">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4AF24D-65A0-F3F9-F266-008FDFE4C898}"/>
              </a:ext>
            </a:extLst>
          </p:cNvPr>
          <p:cNvSpPr>
            <a:spLocks noGrp="1"/>
          </p:cNvSpPr>
          <p:nvPr>
            <p:ph type="ctrTitle"/>
          </p:nvPr>
        </p:nvSpPr>
        <p:spPr>
          <a:xfrm>
            <a:off x="1833541" y="990599"/>
            <a:ext cx="5619054" cy="4849091"/>
          </a:xfrm>
        </p:spPr>
        <p:txBody>
          <a:bodyPr anchor="ctr">
            <a:normAutofit/>
          </a:bodyPr>
          <a:lstStyle/>
          <a:p>
            <a:pPr algn="r"/>
            <a:r>
              <a:rPr lang="en-US" dirty="0">
                <a:solidFill>
                  <a:srgbClr val="FFFFFF"/>
                </a:solidFill>
              </a:rPr>
              <a:t>Nature-Informed Therapy</a:t>
            </a:r>
          </a:p>
        </p:txBody>
      </p:sp>
      <p:sp>
        <p:nvSpPr>
          <p:cNvPr id="3" name="Subtitle 2">
            <a:extLst>
              <a:ext uri="{FF2B5EF4-FFF2-40B4-BE49-F238E27FC236}">
                <a16:creationId xmlns:a16="http://schemas.microsoft.com/office/drawing/2014/main" id="{3FAA9A5C-2874-F017-504C-FC68FFCE5D88}"/>
              </a:ext>
            </a:extLst>
          </p:cNvPr>
          <p:cNvSpPr>
            <a:spLocks noGrp="1"/>
          </p:cNvSpPr>
          <p:nvPr>
            <p:ph type="subTitle" idx="1"/>
          </p:nvPr>
        </p:nvSpPr>
        <p:spPr>
          <a:xfrm>
            <a:off x="8712865" y="1447799"/>
            <a:ext cx="2368905" cy="4076699"/>
          </a:xfrm>
        </p:spPr>
        <p:txBody>
          <a:bodyPr anchor="ctr">
            <a:normAutofit/>
          </a:bodyPr>
          <a:lstStyle/>
          <a:p>
            <a:r>
              <a:rPr lang="en-US">
                <a:solidFill>
                  <a:srgbClr val="FFFFFF"/>
                </a:solidFill>
              </a:rPr>
              <a:t>Using Nature as Co-Therapist in Substance Disorder Counseling </a:t>
            </a:r>
          </a:p>
        </p:txBody>
      </p:sp>
      <p:cxnSp>
        <p:nvCxnSpPr>
          <p:cNvPr id="13" name="Straight Connector 12">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4659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73D5-49F2-B9E7-4A77-136C55E40339}"/>
              </a:ext>
            </a:extLst>
          </p:cNvPr>
          <p:cNvSpPr>
            <a:spLocks noGrp="1"/>
          </p:cNvSpPr>
          <p:nvPr>
            <p:ph type="title"/>
          </p:nvPr>
        </p:nvSpPr>
        <p:spPr/>
        <p:txBody>
          <a:bodyPr>
            <a:normAutofit fontScale="90000"/>
          </a:bodyPr>
          <a:lstStyle/>
          <a:p>
            <a:r>
              <a:rPr lang="en-US" dirty="0"/>
              <a:t>Closing our class on Nature-Informed Therapy</a:t>
            </a:r>
          </a:p>
        </p:txBody>
      </p:sp>
      <p:graphicFrame>
        <p:nvGraphicFramePr>
          <p:cNvPr id="5" name="Content Placeholder 2">
            <a:extLst>
              <a:ext uri="{FF2B5EF4-FFF2-40B4-BE49-F238E27FC236}">
                <a16:creationId xmlns:a16="http://schemas.microsoft.com/office/drawing/2014/main" id="{E73BB9F2-78E8-AEBB-5AD9-627A97FAF68D}"/>
              </a:ext>
            </a:extLst>
          </p:cNvPr>
          <p:cNvGraphicFramePr>
            <a:graphicFrameLocks noGrp="1"/>
          </p:cNvGraphicFramePr>
          <p:nvPr>
            <p:ph idx="1"/>
          </p:nvPr>
        </p:nvGraphicFramePr>
        <p:xfrm>
          <a:off x="700635" y="2221992"/>
          <a:ext cx="10691265" cy="3739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7371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4AA2-85B0-B6CD-E611-80A77F232C32}"/>
              </a:ext>
            </a:extLst>
          </p:cNvPr>
          <p:cNvSpPr>
            <a:spLocks noGrp="1"/>
          </p:cNvSpPr>
          <p:nvPr>
            <p:ph type="title"/>
          </p:nvPr>
        </p:nvSpPr>
        <p:spPr/>
        <p:txBody>
          <a:bodyPr/>
          <a:lstStyle/>
          <a:p>
            <a:r>
              <a:rPr lang="en-US" dirty="0"/>
              <a:t>References </a:t>
            </a:r>
          </a:p>
        </p:txBody>
      </p:sp>
      <p:graphicFrame>
        <p:nvGraphicFramePr>
          <p:cNvPr id="8" name="Content Placeholder 7">
            <a:extLst>
              <a:ext uri="{FF2B5EF4-FFF2-40B4-BE49-F238E27FC236}">
                <a16:creationId xmlns:a16="http://schemas.microsoft.com/office/drawing/2014/main" id="{6C699E72-F894-D7CC-8086-96B8341E1893}"/>
              </a:ext>
            </a:extLst>
          </p:cNvPr>
          <p:cNvGraphicFramePr>
            <a:graphicFrameLocks noGrp="1"/>
          </p:cNvGraphicFramePr>
          <p:nvPr>
            <p:ph idx="1"/>
            <p:extLst>
              <p:ext uri="{D42A27DB-BD31-4B8C-83A1-F6EECF244321}">
                <p14:modId xmlns:p14="http://schemas.microsoft.com/office/powerpoint/2010/main" val="3263954798"/>
              </p:ext>
            </p:extLst>
          </p:nvPr>
        </p:nvGraphicFramePr>
        <p:xfrm>
          <a:off x="700636" y="1652954"/>
          <a:ext cx="8680696" cy="3266391"/>
        </p:xfrm>
        <a:graphic>
          <a:graphicData uri="http://schemas.openxmlformats.org/drawingml/2006/table">
            <a:tbl>
              <a:tblPr firstRow="1" firstCol="1" lastRow="1" lastCol="1" bandRow="1" bandCol="1"/>
              <a:tblGrid>
                <a:gridCol w="8680696">
                  <a:extLst>
                    <a:ext uri="{9D8B030D-6E8A-4147-A177-3AD203B41FA5}">
                      <a16:colId xmlns:a16="http://schemas.microsoft.com/office/drawing/2014/main" val="2072325067"/>
                    </a:ext>
                  </a:extLst>
                </a:gridCol>
              </a:tblGrid>
              <a:tr h="3266391">
                <a:tc>
                  <a:txBody>
                    <a:bodyPr/>
                    <a:lstStyle/>
                    <a:p>
                      <a:pPr marL="0" marR="0"/>
                      <a:r>
                        <a:rPr lang="en-US" sz="1200" dirty="0" err="1">
                          <a:effectLst/>
                          <a:latin typeface="Times New Roman" panose="02020603050405020304" pitchFamily="18" charset="0"/>
                          <a:ea typeface="Cambria" panose="02040503050406030204" pitchFamily="18" charset="0"/>
                          <a:cs typeface="Cambria" panose="02040503050406030204" pitchFamily="18" charset="0"/>
                        </a:rPr>
                        <a:t>Joschko</a:t>
                      </a:r>
                      <a:r>
                        <a:rPr lang="en-US" sz="1200" dirty="0">
                          <a:effectLst/>
                          <a:latin typeface="Times New Roman" panose="02020603050405020304" pitchFamily="18" charset="0"/>
                          <a:ea typeface="Cambria" panose="02040503050406030204" pitchFamily="18" charset="0"/>
                          <a:cs typeface="Cambria" panose="02040503050406030204" pitchFamily="18" charset="0"/>
                        </a:rPr>
                        <a:t>, L., </a:t>
                      </a:r>
                      <a:r>
                        <a:rPr lang="en-US" sz="1200" dirty="0" err="1">
                          <a:effectLst/>
                          <a:latin typeface="Times New Roman" panose="02020603050405020304" pitchFamily="18" charset="0"/>
                          <a:ea typeface="Cambria" panose="02040503050406030204" pitchFamily="18" charset="0"/>
                          <a:cs typeface="Cambria" panose="02040503050406030204" pitchFamily="18" charset="0"/>
                        </a:rPr>
                        <a:t>Pálsdóttir</a:t>
                      </a:r>
                      <a:r>
                        <a:rPr lang="en-US" sz="1200" dirty="0">
                          <a:effectLst/>
                          <a:latin typeface="Times New Roman" panose="02020603050405020304" pitchFamily="18" charset="0"/>
                          <a:ea typeface="Cambria" panose="02040503050406030204" pitchFamily="18" charset="0"/>
                          <a:cs typeface="Cambria" panose="02040503050406030204" pitchFamily="18" charset="0"/>
                        </a:rPr>
                        <a:t>, A. M., Grahn, P., &amp; </a:t>
                      </a:r>
                      <a:r>
                        <a:rPr lang="en-US" sz="1200" dirty="0" err="1">
                          <a:effectLst/>
                          <a:latin typeface="Times New Roman" panose="02020603050405020304" pitchFamily="18" charset="0"/>
                          <a:ea typeface="Cambria" panose="02040503050406030204" pitchFamily="18" charset="0"/>
                          <a:cs typeface="Cambria" panose="02040503050406030204" pitchFamily="18" charset="0"/>
                        </a:rPr>
                        <a:t>Hinse</a:t>
                      </a:r>
                      <a:r>
                        <a:rPr lang="en-US" sz="1200" dirty="0">
                          <a:effectLst/>
                          <a:latin typeface="Times New Roman" panose="02020603050405020304" pitchFamily="18" charset="0"/>
                          <a:ea typeface="Cambria" panose="02040503050406030204" pitchFamily="18" charset="0"/>
                          <a:cs typeface="Cambria" panose="02040503050406030204" pitchFamily="18" charset="0"/>
                        </a:rPr>
                        <a:t>, M. (2023). Nature-based therapy in individuals with mental health disorders, with a focus on mental well-being and connectedness to nature—a pilot study. </a:t>
                      </a:r>
                      <a:r>
                        <a:rPr lang="en-US" sz="1200" i="1" dirty="0">
                          <a:effectLst/>
                          <a:latin typeface="Times New Roman" panose="02020603050405020304" pitchFamily="18" charset="0"/>
                          <a:ea typeface="Cambria" panose="02040503050406030204" pitchFamily="18" charset="0"/>
                          <a:cs typeface="Cambria" panose="02040503050406030204" pitchFamily="18" charset="0"/>
                        </a:rPr>
                        <a:t>International Journal of Environmental Research and Public Health, 20</a:t>
                      </a:r>
                      <a:r>
                        <a:rPr lang="en-US" sz="1200" dirty="0">
                          <a:effectLst/>
                          <a:latin typeface="Times New Roman" panose="02020603050405020304" pitchFamily="18" charset="0"/>
                          <a:ea typeface="Cambria" panose="02040503050406030204" pitchFamily="18" charset="0"/>
                          <a:cs typeface="Cambria" panose="02040503050406030204" pitchFamily="18" charset="0"/>
                        </a:rPr>
                        <a:t>(3), 2167. </a:t>
                      </a:r>
                      <a:r>
                        <a:rPr lang="en-US" sz="1200" u="sng" dirty="0">
                          <a:solidFill>
                            <a:srgbClr val="0000FF"/>
                          </a:solidFill>
                          <a:effectLst/>
                          <a:latin typeface="Times New Roman" panose="02020603050405020304" pitchFamily="18" charset="0"/>
                          <a:ea typeface="Cambria" panose="02040503050406030204" pitchFamily="18" charset="0"/>
                          <a:cs typeface="Cambria" panose="02040503050406030204" pitchFamily="18" charset="0"/>
                          <a:hlinkClick r:id="rId2"/>
                        </a:rPr>
                        <a:t>https://doi.org/10.3390/ijerph20032167</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p>
                      <a:pPr marL="0" marR="0"/>
                      <a:r>
                        <a:rPr lang="en-US" sz="1200" dirty="0" err="1">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Teerapong</a:t>
                      </a:r>
                      <a:r>
                        <a:rPr lang="en-US" sz="12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T., Arin, N., &amp; Weinstein, B. (2024). Connectedness to nature and psychological well-being among Thai Buddhists. </a:t>
                      </a:r>
                      <a:r>
                        <a:rPr lang="en-US" sz="1100" i="1" dirty="0">
                          <a:effectLst/>
                          <a:latin typeface="Cambria" panose="02040503050406030204" pitchFamily="18" charset="0"/>
                          <a:ea typeface="Cambria" panose="02040503050406030204" pitchFamily="18" charset="0"/>
                          <a:cs typeface="Cambria" panose="02040503050406030204" pitchFamily="18" charset="0"/>
                        </a:rPr>
                        <a:t>Mental Health, Religion &amp; Culture</a:t>
                      </a:r>
                      <a:r>
                        <a:rPr lang="en-US" sz="1100" dirty="0">
                          <a:effectLst/>
                          <a:latin typeface="Cambria" panose="02040503050406030204" pitchFamily="18" charset="0"/>
                          <a:ea typeface="Cambria" panose="02040503050406030204" pitchFamily="18" charset="0"/>
                          <a:cs typeface="Cambria" panose="02040503050406030204" pitchFamily="18" charset="0"/>
                        </a:rPr>
                        <a:t>, </a:t>
                      </a:r>
                      <a:r>
                        <a:rPr lang="en-US" sz="1100" i="1" dirty="0">
                          <a:effectLst/>
                          <a:latin typeface="Cambria" panose="02040503050406030204" pitchFamily="18" charset="0"/>
                          <a:ea typeface="Cambria" panose="02040503050406030204" pitchFamily="18" charset="0"/>
                          <a:cs typeface="Cambria" panose="02040503050406030204" pitchFamily="18" charset="0"/>
                        </a:rPr>
                        <a:t>27</a:t>
                      </a:r>
                      <a:r>
                        <a:rPr lang="en-US" sz="1100" dirty="0">
                          <a:effectLst/>
                          <a:latin typeface="Cambria" panose="02040503050406030204" pitchFamily="18" charset="0"/>
                          <a:ea typeface="Cambria" panose="02040503050406030204" pitchFamily="18" charset="0"/>
                          <a:cs typeface="Cambria" panose="02040503050406030204" pitchFamily="18" charset="0"/>
                        </a:rPr>
                        <a:t>(1), 44–56. </a:t>
                      </a:r>
                      <a:r>
                        <a:rPr lang="en-US" sz="11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https://doi.org/10.1080/13674676.2023.2245762</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p>
                      <a:pPr marL="0" marR="0"/>
                      <a:r>
                        <a:rPr lang="en-US" sz="12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p>
                      <a:pPr marL="0" marR="0"/>
                      <a:r>
                        <a:rPr lang="en-US" sz="1350" dirty="0">
                          <a:solidFill>
                            <a:srgbClr val="000000"/>
                          </a:solidFill>
                          <a:effectLst/>
                          <a:latin typeface="-webkit-standard"/>
                          <a:ea typeface="Cambria" panose="02040503050406030204" pitchFamily="18" charset="0"/>
                          <a:cs typeface="Cambria" panose="02040503050406030204" pitchFamily="18" charset="0"/>
                        </a:rPr>
                        <a:t>Davies, S. (2024). Walking and talking. </a:t>
                      </a:r>
                      <a:r>
                        <a:rPr lang="en-US" sz="1100" i="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Healthcare Counselling &amp; Psychotherapy Journal</a:t>
                      </a:r>
                      <a:r>
                        <a:rPr lang="en-US" sz="1350" dirty="0">
                          <a:solidFill>
                            <a:srgbClr val="000000"/>
                          </a:solidFill>
                          <a:effectLst/>
                          <a:latin typeface="-webkit-standard"/>
                          <a:ea typeface="Cambria" panose="02040503050406030204" pitchFamily="18" charset="0"/>
                          <a:cs typeface="Cambria" panose="02040503050406030204" pitchFamily="18" charset="0"/>
                        </a:rPr>
                        <a:t>, </a:t>
                      </a:r>
                      <a:r>
                        <a:rPr lang="en-US" sz="1100" i="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24</a:t>
                      </a:r>
                      <a:r>
                        <a:rPr lang="en-US" sz="1350" dirty="0">
                          <a:solidFill>
                            <a:srgbClr val="000000"/>
                          </a:solidFill>
                          <a:effectLst/>
                          <a:latin typeface="-webkit-standard"/>
                          <a:ea typeface="Cambria" panose="02040503050406030204" pitchFamily="18" charset="0"/>
                          <a:cs typeface="Cambria" panose="02040503050406030204" pitchFamily="18" charset="0"/>
                        </a:rPr>
                        <a:t>(4), 8–13. </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230281"/>
                  </a:ext>
                </a:extLst>
              </a:tr>
            </a:tbl>
          </a:graphicData>
        </a:graphic>
      </p:graphicFrame>
    </p:spTree>
    <p:extLst>
      <p:ext uri="{BB962C8B-B14F-4D97-AF65-F5344CB8AC3E}">
        <p14:creationId xmlns:p14="http://schemas.microsoft.com/office/powerpoint/2010/main" val="267949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erson sitting on the edge of a cliff with a view of the ocean">
            <a:extLst>
              <a:ext uri="{FF2B5EF4-FFF2-40B4-BE49-F238E27FC236}">
                <a16:creationId xmlns:a16="http://schemas.microsoft.com/office/drawing/2014/main" id="{E7E6AD75-9F91-9AE0-A49C-9EFEE3F4364D}"/>
              </a:ext>
            </a:extLst>
          </p:cNvPr>
          <p:cNvPicPr>
            <a:picLocks noChangeAspect="1"/>
          </p:cNvPicPr>
          <p:nvPr/>
        </p:nvPicPr>
        <p:blipFill>
          <a:blip r:embed="rId2"/>
          <a:srcRect l="4401" r="33362" b="2"/>
          <a:stretch/>
        </p:blipFill>
        <p:spPr>
          <a:xfrm>
            <a:off x="6420752" y="731520"/>
            <a:ext cx="5055865" cy="5422392"/>
          </a:xfrm>
          <a:prstGeom prst="rect">
            <a:avLst/>
          </a:prstGeom>
        </p:spPr>
      </p:pic>
      <p:sp>
        <p:nvSpPr>
          <p:cNvPr id="2" name="Title 1">
            <a:extLst>
              <a:ext uri="{FF2B5EF4-FFF2-40B4-BE49-F238E27FC236}">
                <a16:creationId xmlns:a16="http://schemas.microsoft.com/office/drawing/2014/main" id="{BD25427C-35C0-6CB7-9405-DD99F36AAC28}"/>
              </a:ext>
            </a:extLst>
          </p:cNvPr>
          <p:cNvSpPr>
            <a:spLocks noGrp="1"/>
          </p:cNvSpPr>
          <p:nvPr>
            <p:ph type="title"/>
          </p:nvPr>
        </p:nvSpPr>
        <p:spPr>
          <a:xfrm>
            <a:off x="704088" y="914400"/>
            <a:ext cx="5195889" cy="1316736"/>
          </a:xfrm>
        </p:spPr>
        <p:txBody>
          <a:bodyPr>
            <a:normAutofit/>
          </a:bodyPr>
          <a:lstStyle/>
          <a:p>
            <a:r>
              <a:rPr lang="en-US" dirty="0"/>
              <a:t>Reflection on pre-learning activity</a:t>
            </a:r>
          </a:p>
        </p:txBody>
      </p:sp>
      <p:sp>
        <p:nvSpPr>
          <p:cNvPr id="3" name="Content Placeholder 2">
            <a:extLst>
              <a:ext uri="{FF2B5EF4-FFF2-40B4-BE49-F238E27FC236}">
                <a16:creationId xmlns:a16="http://schemas.microsoft.com/office/drawing/2014/main" id="{C9577299-F3D3-49C1-8138-47C08E6ECFBB}"/>
              </a:ext>
            </a:extLst>
          </p:cNvPr>
          <p:cNvSpPr>
            <a:spLocks noGrp="1"/>
          </p:cNvSpPr>
          <p:nvPr>
            <p:ph idx="1"/>
          </p:nvPr>
        </p:nvSpPr>
        <p:spPr>
          <a:xfrm>
            <a:off x="704088" y="2231136"/>
            <a:ext cx="5195889" cy="3931920"/>
          </a:xfrm>
        </p:spPr>
        <p:txBody>
          <a:bodyPr>
            <a:normAutofit/>
          </a:bodyPr>
          <a:lstStyle/>
          <a:p>
            <a:pPr marL="0" indent="0">
              <a:buNone/>
            </a:pPr>
            <a:r>
              <a:rPr lang="en-US" kern="100" dirty="0">
                <a:latin typeface="Aptos" panose="020B0004020202020204" pitchFamily="34" charset="0"/>
                <a:ea typeface="Aptos" panose="020B0004020202020204" pitchFamily="34" charset="0"/>
                <a:cs typeface="Times New Roman" panose="02020603050405020304" pitchFamily="18" charset="0"/>
              </a:rPr>
              <a:t>Which activity did you pick for your pre-learning activity and why, how did </a:t>
            </a:r>
            <a:r>
              <a:rPr lang="en-US" kern="100" dirty="0">
                <a:effectLst/>
                <a:latin typeface="Aptos" panose="020B0004020202020204" pitchFamily="34" charset="0"/>
                <a:ea typeface="Aptos" panose="020B0004020202020204" pitchFamily="34" charset="0"/>
                <a:cs typeface="Times New Roman" panose="02020603050405020304" pitchFamily="18" charset="0"/>
              </a:rPr>
              <a:t>you feel before, during, and after.  How did this impact your mood, thoughts, or overall being? Now, imagine how this experience could be used in therapy for individuals struggling with substance use disorder. </a:t>
            </a:r>
          </a:p>
          <a:p>
            <a:endParaRPr lang="en-US" dirty="0"/>
          </a:p>
        </p:txBody>
      </p:sp>
      <p:cxnSp>
        <p:nvCxnSpPr>
          <p:cNvPr id="41" name="Straight Connector 40">
            <a:extLst>
              <a:ext uri="{FF2B5EF4-FFF2-40B4-BE49-F238E27FC236}">
                <a16:creationId xmlns:a16="http://schemas.microsoft.com/office/drawing/2014/main" id="{4583FD9E-C5A7-96F7-951D-7D292013C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911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image of a hand touching flowers">
            <a:extLst>
              <a:ext uri="{FF2B5EF4-FFF2-40B4-BE49-F238E27FC236}">
                <a16:creationId xmlns:a16="http://schemas.microsoft.com/office/drawing/2014/main" id="{695A0DF0-129B-7BD0-2D78-0CAF3119ADB5}"/>
              </a:ext>
            </a:extLst>
          </p:cNvPr>
          <p:cNvPicPr>
            <a:picLocks noChangeAspect="1"/>
          </p:cNvPicPr>
          <p:nvPr/>
        </p:nvPicPr>
        <p:blipFill>
          <a:blip r:embed="rId2"/>
          <a:srcRect l="5353" r="39296" b="-1"/>
          <a:stretch/>
        </p:blipFill>
        <p:spPr>
          <a:xfrm>
            <a:off x="20" y="10"/>
            <a:ext cx="5686740" cy="6857990"/>
          </a:xfrm>
          <a:prstGeom prst="rect">
            <a:avLst/>
          </a:prstGeom>
        </p:spPr>
      </p:pic>
      <p:sp>
        <p:nvSpPr>
          <p:cNvPr id="2" name="Title 1">
            <a:extLst>
              <a:ext uri="{FF2B5EF4-FFF2-40B4-BE49-F238E27FC236}">
                <a16:creationId xmlns:a16="http://schemas.microsoft.com/office/drawing/2014/main" id="{77034C53-7B80-BCF3-D31A-950D3E7BBAC7}"/>
              </a:ext>
            </a:extLst>
          </p:cNvPr>
          <p:cNvSpPr>
            <a:spLocks noGrp="1"/>
          </p:cNvSpPr>
          <p:nvPr>
            <p:ph type="title"/>
          </p:nvPr>
        </p:nvSpPr>
        <p:spPr>
          <a:xfrm>
            <a:off x="6284749" y="909638"/>
            <a:ext cx="5201121" cy="1318062"/>
          </a:xfrm>
        </p:spPr>
        <p:txBody>
          <a:bodyPr>
            <a:normAutofit/>
          </a:bodyPr>
          <a:lstStyle/>
          <a:p>
            <a:r>
              <a:rPr lang="en-US" dirty="0"/>
              <a:t>What is nature-informed therapy?</a:t>
            </a:r>
          </a:p>
        </p:txBody>
      </p:sp>
      <p:sp>
        <p:nvSpPr>
          <p:cNvPr id="3" name="Content Placeholder 2">
            <a:extLst>
              <a:ext uri="{FF2B5EF4-FFF2-40B4-BE49-F238E27FC236}">
                <a16:creationId xmlns:a16="http://schemas.microsoft.com/office/drawing/2014/main" id="{EA05F98F-8776-3071-B37B-2012AFF88963}"/>
              </a:ext>
            </a:extLst>
          </p:cNvPr>
          <p:cNvSpPr>
            <a:spLocks noGrp="1"/>
          </p:cNvSpPr>
          <p:nvPr>
            <p:ph idx="1"/>
          </p:nvPr>
        </p:nvSpPr>
        <p:spPr>
          <a:xfrm>
            <a:off x="6290838" y="2236843"/>
            <a:ext cx="5201121" cy="3931920"/>
          </a:xfrm>
        </p:spPr>
        <p:txBody>
          <a:bodyPr>
            <a:normAutofit/>
          </a:bodyPr>
          <a:lstStyle/>
          <a:p>
            <a:r>
              <a:rPr lang="en-US" dirty="0"/>
              <a:t>Using nature as a co-therapist </a:t>
            </a:r>
          </a:p>
          <a:p>
            <a:r>
              <a:rPr lang="en-US" dirty="0"/>
              <a:t>Reconnecting with nature to heal the wounds from disconnect </a:t>
            </a:r>
          </a:p>
          <a:p>
            <a:r>
              <a:rPr lang="en-US" dirty="0"/>
              <a:t>Rewilding and having a relationship with nature based on reciprocity </a:t>
            </a:r>
          </a:p>
          <a:p>
            <a:r>
              <a:rPr lang="en-US" dirty="0"/>
              <a:t>Stepping outside of oneself to experience awe moments  </a:t>
            </a:r>
          </a:p>
          <a:p>
            <a:r>
              <a:rPr lang="en-US" dirty="0"/>
              <a:t>Finding Gratitude for life and our landscape to connect with a purpose</a:t>
            </a:r>
          </a:p>
          <a:p>
            <a:endParaRPr lang="en-US" dirty="0"/>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80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ee by waterfalls">
            <a:extLst>
              <a:ext uri="{FF2B5EF4-FFF2-40B4-BE49-F238E27FC236}">
                <a16:creationId xmlns:a16="http://schemas.microsoft.com/office/drawing/2014/main" id="{156ADFA9-0047-925C-690E-91C4A87E4509}"/>
              </a:ext>
            </a:extLst>
          </p:cNvPr>
          <p:cNvPicPr>
            <a:picLocks noChangeAspect="1"/>
          </p:cNvPicPr>
          <p:nvPr/>
        </p:nvPicPr>
        <p:blipFill>
          <a:blip r:embed="rId2"/>
          <a:srcRect l="30617" r="24526" b="-1"/>
          <a:stretch/>
        </p:blipFill>
        <p:spPr>
          <a:xfrm>
            <a:off x="7583424" y="10"/>
            <a:ext cx="4608576" cy="6857990"/>
          </a:xfrm>
          <a:prstGeom prst="rect">
            <a:avLst/>
          </a:prstGeom>
        </p:spPr>
      </p:pic>
      <p:sp>
        <p:nvSpPr>
          <p:cNvPr id="2" name="Title 1">
            <a:extLst>
              <a:ext uri="{FF2B5EF4-FFF2-40B4-BE49-F238E27FC236}">
                <a16:creationId xmlns:a16="http://schemas.microsoft.com/office/drawing/2014/main" id="{C071B7EB-2912-E1E9-3364-45C85717C347}"/>
              </a:ext>
            </a:extLst>
          </p:cNvPr>
          <p:cNvSpPr>
            <a:spLocks noGrp="1"/>
          </p:cNvSpPr>
          <p:nvPr>
            <p:ph type="title"/>
          </p:nvPr>
        </p:nvSpPr>
        <p:spPr>
          <a:xfrm>
            <a:off x="704088" y="914400"/>
            <a:ext cx="6239599" cy="1307590"/>
          </a:xfrm>
        </p:spPr>
        <p:txBody>
          <a:bodyPr>
            <a:normAutofit/>
          </a:bodyPr>
          <a:lstStyle/>
          <a:p>
            <a:pPr>
              <a:lnSpc>
                <a:spcPct val="90000"/>
              </a:lnSpc>
            </a:pPr>
            <a:r>
              <a:rPr lang="en-US" sz="3400"/>
              <a:t>Where did nature-informed therapy come from? </a:t>
            </a:r>
          </a:p>
        </p:txBody>
      </p:sp>
      <p:sp>
        <p:nvSpPr>
          <p:cNvPr id="15" name="Content Placeholder 2">
            <a:extLst>
              <a:ext uri="{FF2B5EF4-FFF2-40B4-BE49-F238E27FC236}">
                <a16:creationId xmlns:a16="http://schemas.microsoft.com/office/drawing/2014/main" id="{40B91DDE-1981-E700-B3B3-4A7D3AA20EDD}"/>
              </a:ext>
            </a:extLst>
          </p:cNvPr>
          <p:cNvSpPr>
            <a:spLocks noGrp="1"/>
          </p:cNvSpPr>
          <p:nvPr>
            <p:ph idx="1"/>
          </p:nvPr>
        </p:nvSpPr>
        <p:spPr>
          <a:xfrm>
            <a:off x="704088" y="2221992"/>
            <a:ext cx="6239599" cy="3941064"/>
          </a:xfrm>
        </p:spPr>
        <p:txBody>
          <a:bodyPr>
            <a:normAutofit/>
          </a:bodyPr>
          <a:lstStyle/>
          <a:p>
            <a:pPr marL="0" indent="0">
              <a:lnSpc>
                <a:spcPct val="100000"/>
              </a:lnSpc>
              <a:buNone/>
            </a:pPr>
            <a:r>
              <a:rPr lang="en-US" sz="1600"/>
              <a:t>Early Foundation: 19</a:t>
            </a:r>
            <a:r>
              <a:rPr lang="en-US" sz="1600" baseline="30000"/>
              <a:t>th</a:t>
            </a:r>
            <a:r>
              <a:rPr lang="en-US" sz="1600"/>
              <a:t> century German priest Sabastian </a:t>
            </a:r>
            <a:r>
              <a:rPr lang="en-US" sz="1600" err="1"/>
              <a:t>Kneipp</a:t>
            </a:r>
            <a:r>
              <a:rPr lang="en-US" sz="1600"/>
              <a:t> pioneered what is known as hydrotherapy- a treatment approach that combines water applications. He would focus on the healing powers of natural elements. </a:t>
            </a:r>
          </a:p>
          <a:p>
            <a:pPr marL="0" indent="0">
              <a:lnSpc>
                <a:spcPct val="100000"/>
              </a:lnSpc>
              <a:buNone/>
            </a:pPr>
            <a:r>
              <a:rPr lang="en-US" sz="1600"/>
              <a:t>In 1982, the Japanese Ministry of Agriculture, Forestry, and Fisheries introduced ”</a:t>
            </a:r>
            <a:r>
              <a:rPr lang="en-US" sz="1600" err="1"/>
              <a:t>Shinrin</a:t>
            </a:r>
            <a:r>
              <a:rPr lang="en-US" sz="1600"/>
              <a:t> </a:t>
            </a:r>
            <a:r>
              <a:rPr lang="en-US" sz="1600" err="1"/>
              <a:t>Yoku</a:t>
            </a:r>
            <a:r>
              <a:rPr lang="en-US" sz="1600"/>
              <a:t>” also known as forest bathing to promote the health benefits of nature. To this day, doctors in Japan will provide a prescription for forest bathing. </a:t>
            </a:r>
          </a:p>
          <a:p>
            <a:pPr marL="0" indent="0">
              <a:lnSpc>
                <a:spcPct val="100000"/>
              </a:lnSpc>
              <a:buNone/>
            </a:pPr>
            <a:r>
              <a:rPr lang="en-US" sz="1600"/>
              <a:t>In the 1990s, Ecotherapy emerged showcasing a growing awareness of the nature-human </a:t>
            </a:r>
            <a:r>
              <a:rPr lang="en-US" sz="1600" b="1" i="1" u="sng"/>
              <a:t>connection </a:t>
            </a:r>
            <a:r>
              <a:rPr lang="en-US" sz="1600"/>
              <a:t>impact on mental health and well-being. </a:t>
            </a:r>
          </a:p>
          <a:p>
            <a:pPr marL="0" indent="0">
              <a:lnSpc>
                <a:spcPct val="100000"/>
              </a:lnSpc>
              <a:buNone/>
            </a:pPr>
            <a:r>
              <a:rPr lang="en-US" sz="1600"/>
              <a:t>There are many pathways and programs available to therapist and other professionals alike to receive an education on how to incorporate nature into everyday life to improve well-being. </a:t>
            </a:r>
          </a:p>
        </p:txBody>
      </p:sp>
      <p:cxnSp>
        <p:nvCxnSpPr>
          <p:cNvPr id="11" name="Straight Connector 10">
            <a:extLst>
              <a:ext uri="{FF2B5EF4-FFF2-40B4-BE49-F238E27FC236}">
                <a16:creationId xmlns:a16="http://schemas.microsoft.com/office/drawing/2014/main" id="{3815BE95-1337-20E2-B2EF-5DA486F72F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95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5E6A-B2E5-14C1-F4B5-9343EF5EAF90}"/>
              </a:ext>
            </a:extLst>
          </p:cNvPr>
          <p:cNvSpPr>
            <a:spLocks noGrp="1"/>
          </p:cNvSpPr>
          <p:nvPr>
            <p:ph type="title"/>
          </p:nvPr>
        </p:nvSpPr>
        <p:spPr/>
        <p:txBody>
          <a:bodyPr>
            <a:normAutofit fontScale="90000"/>
          </a:bodyPr>
          <a:lstStyle/>
          <a:p>
            <a:r>
              <a:rPr lang="en-US" dirty="0"/>
              <a:t>What does nature-informed therapy look like? </a:t>
            </a:r>
          </a:p>
        </p:txBody>
      </p:sp>
      <p:sp>
        <p:nvSpPr>
          <p:cNvPr id="3" name="Content Placeholder 2">
            <a:extLst>
              <a:ext uri="{FF2B5EF4-FFF2-40B4-BE49-F238E27FC236}">
                <a16:creationId xmlns:a16="http://schemas.microsoft.com/office/drawing/2014/main" id="{75D50DDB-DC59-FF46-E451-FC9801483ACE}"/>
              </a:ext>
            </a:extLst>
          </p:cNvPr>
          <p:cNvSpPr>
            <a:spLocks noGrp="1"/>
          </p:cNvSpPr>
          <p:nvPr>
            <p:ph idx="1"/>
          </p:nvPr>
        </p:nvSpPr>
        <p:spPr>
          <a:xfrm>
            <a:off x="700635" y="2221992"/>
            <a:ext cx="2842665" cy="3222844"/>
          </a:xfrm>
        </p:spPr>
        <p:txBody>
          <a:bodyPr/>
          <a:lstStyle/>
          <a:p>
            <a:pPr marL="0" indent="0">
              <a:buNone/>
            </a:pPr>
            <a:r>
              <a:rPr lang="en-US" dirty="0"/>
              <a:t>  </a:t>
            </a:r>
            <a:r>
              <a:rPr lang="en-US" u="sng" dirty="0"/>
              <a:t>Individual Sessions</a:t>
            </a:r>
            <a:br>
              <a:rPr lang="en-US" dirty="0"/>
            </a:br>
            <a:r>
              <a:rPr lang="en-US" dirty="0">
                <a:solidFill>
                  <a:schemeClr val="tx1">
                    <a:alpha val="85000"/>
                  </a:schemeClr>
                </a:solidFill>
              </a:rPr>
              <a:t>Therapy sessions in natural environments such as walking in a park, sitting by a body of water, hiking, and sitting with a tree.</a:t>
            </a:r>
          </a:p>
          <a:p>
            <a:pPr marL="0" indent="0">
              <a:buNone/>
            </a:pPr>
            <a:endParaRPr lang="en-US" dirty="0"/>
          </a:p>
        </p:txBody>
      </p:sp>
      <p:sp>
        <p:nvSpPr>
          <p:cNvPr id="4" name="TextBox 3">
            <a:extLst>
              <a:ext uri="{FF2B5EF4-FFF2-40B4-BE49-F238E27FC236}">
                <a16:creationId xmlns:a16="http://schemas.microsoft.com/office/drawing/2014/main" id="{3E48181E-7546-E9F0-1152-02AF93607B93}"/>
              </a:ext>
            </a:extLst>
          </p:cNvPr>
          <p:cNvSpPr txBox="1"/>
          <p:nvPr/>
        </p:nvSpPr>
        <p:spPr>
          <a:xfrm>
            <a:off x="4402282" y="2221992"/>
            <a:ext cx="3065318" cy="2031325"/>
          </a:xfrm>
          <a:prstGeom prst="rect">
            <a:avLst/>
          </a:prstGeom>
          <a:noFill/>
        </p:spPr>
        <p:txBody>
          <a:bodyPr wrap="square" rtlCol="0">
            <a:spAutoFit/>
          </a:bodyPr>
          <a:lstStyle/>
          <a:p>
            <a:r>
              <a:rPr lang="en-US" u="sng" dirty="0"/>
              <a:t>Telehealth Session</a:t>
            </a:r>
            <a:br>
              <a:rPr lang="en-US" u="sng" dirty="0"/>
            </a:br>
            <a:r>
              <a:rPr lang="en-US" dirty="0">
                <a:solidFill>
                  <a:schemeClr val="tx1">
                    <a:alpha val="85000"/>
                  </a:schemeClr>
                </a:solidFill>
              </a:rPr>
              <a:t>Nature Informed interventions such as nature videos, sitting outside in a green space, and nature based guided meditations. </a:t>
            </a:r>
          </a:p>
          <a:p>
            <a:endParaRPr lang="en-US" u="sng" dirty="0"/>
          </a:p>
        </p:txBody>
      </p:sp>
      <p:sp>
        <p:nvSpPr>
          <p:cNvPr id="5" name="TextBox 4">
            <a:extLst>
              <a:ext uri="{FF2B5EF4-FFF2-40B4-BE49-F238E27FC236}">
                <a16:creationId xmlns:a16="http://schemas.microsoft.com/office/drawing/2014/main" id="{3BD88D5F-B6E0-4D36-8D2F-2F465FBF0FB2}"/>
              </a:ext>
            </a:extLst>
          </p:cNvPr>
          <p:cNvSpPr txBox="1"/>
          <p:nvPr/>
        </p:nvSpPr>
        <p:spPr>
          <a:xfrm>
            <a:off x="8326582" y="2120454"/>
            <a:ext cx="2369127" cy="3139321"/>
          </a:xfrm>
          <a:prstGeom prst="rect">
            <a:avLst/>
          </a:prstGeom>
          <a:noFill/>
        </p:spPr>
        <p:txBody>
          <a:bodyPr wrap="square" rtlCol="0">
            <a:spAutoFit/>
          </a:bodyPr>
          <a:lstStyle/>
          <a:p>
            <a:r>
              <a:rPr lang="en-US" u="sng" dirty="0"/>
              <a:t>Group Therapy</a:t>
            </a:r>
            <a:br>
              <a:rPr lang="en-US" u="sng" dirty="0"/>
            </a:br>
            <a:r>
              <a:rPr lang="en-US" dirty="0">
                <a:solidFill>
                  <a:schemeClr val="tx1">
                    <a:alpha val="85000"/>
                  </a:schemeClr>
                </a:solidFill>
              </a:rPr>
              <a:t>Psychotherapy and immersive groups outdoors such as grief and loss groups, connecting to the natural world through camping/excursions and community group hiking </a:t>
            </a:r>
          </a:p>
          <a:p>
            <a:endParaRPr lang="en-US" u="sng" dirty="0"/>
          </a:p>
        </p:txBody>
      </p:sp>
    </p:spTree>
    <p:extLst>
      <p:ext uri="{BB962C8B-B14F-4D97-AF65-F5344CB8AC3E}">
        <p14:creationId xmlns:p14="http://schemas.microsoft.com/office/powerpoint/2010/main" val="422080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22" name="Picture 21" descr="A hand touching a small plant">
            <a:extLst>
              <a:ext uri="{FF2B5EF4-FFF2-40B4-BE49-F238E27FC236}">
                <a16:creationId xmlns:a16="http://schemas.microsoft.com/office/drawing/2014/main" id="{E6409E58-E927-A746-29EF-A27AEBF163EE}"/>
              </a:ext>
            </a:extLst>
          </p:cNvPr>
          <p:cNvPicPr>
            <a:picLocks noChangeAspect="1"/>
          </p:cNvPicPr>
          <p:nvPr/>
        </p:nvPicPr>
        <p:blipFill>
          <a:blip r:embed="rId2"/>
          <a:srcRect t="15730"/>
          <a:stretch/>
        </p:blipFill>
        <p:spPr>
          <a:xfrm>
            <a:off x="-1" y="10"/>
            <a:ext cx="12191980" cy="6857990"/>
          </a:xfrm>
          <a:prstGeom prst="rect">
            <a:avLst/>
          </a:prstGeom>
        </p:spPr>
      </p:pic>
      <p:sp>
        <p:nvSpPr>
          <p:cNvPr id="23" name="Rectangle 22">
            <a:extLst>
              <a:ext uri="{FF2B5EF4-FFF2-40B4-BE49-F238E27FC236}">
                <a16:creationId xmlns:a16="http://schemas.microsoft.com/office/drawing/2014/main" id="{857DEAC1-B3AA-6569-0A44-A191DF2F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1"/>
            <a:ext cx="12191999" cy="1371600"/>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BF03617B-34A2-90DA-42D9-0CA0AF9D6A68}"/>
              </a:ext>
            </a:extLst>
          </p:cNvPr>
          <p:cNvSpPr>
            <a:spLocks noGrp="1"/>
          </p:cNvSpPr>
          <p:nvPr>
            <p:ph type="title"/>
          </p:nvPr>
        </p:nvSpPr>
        <p:spPr>
          <a:xfrm>
            <a:off x="320040" y="5715007"/>
            <a:ext cx="7983070" cy="958655"/>
          </a:xfrm>
          <a:ln>
            <a:noFill/>
          </a:ln>
        </p:spPr>
        <p:txBody>
          <a:bodyPr vert="horz" lIns="91440" tIns="45720" rIns="91440" bIns="45720" rtlCol="0" anchor="ctr">
            <a:normAutofit/>
          </a:bodyPr>
          <a:lstStyle/>
          <a:p>
            <a:pPr>
              <a:lnSpc>
                <a:spcPct val="90000"/>
              </a:lnSpc>
            </a:pPr>
            <a:r>
              <a:rPr lang="en-US" sz="3100"/>
              <a:t>Nature-Informed therapy interventions</a:t>
            </a:r>
          </a:p>
        </p:txBody>
      </p:sp>
      <p:sp>
        <p:nvSpPr>
          <p:cNvPr id="7" name="TextBox 6">
            <a:extLst>
              <a:ext uri="{FF2B5EF4-FFF2-40B4-BE49-F238E27FC236}">
                <a16:creationId xmlns:a16="http://schemas.microsoft.com/office/drawing/2014/main" id="{3E69E3D3-CEB3-6479-C0A5-F38B76D2103E}"/>
              </a:ext>
            </a:extLst>
          </p:cNvPr>
          <p:cNvSpPr txBox="1"/>
          <p:nvPr/>
        </p:nvSpPr>
        <p:spPr>
          <a:xfrm>
            <a:off x="128887" y="336513"/>
            <a:ext cx="3160915" cy="1754326"/>
          </a:xfrm>
          <a:prstGeom prst="rect">
            <a:avLst/>
          </a:prstGeom>
          <a:noFill/>
        </p:spPr>
        <p:txBody>
          <a:bodyPr wrap="square" rtlCol="0">
            <a:spAutoFit/>
          </a:bodyPr>
          <a:lstStyle/>
          <a:p>
            <a:r>
              <a:rPr lang="en-US" dirty="0" err="1"/>
              <a:t>Sitspot</a:t>
            </a:r>
            <a:r>
              <a:rPr lang="en-US" dirty="0"/>
              <a:t> </a:t>
            </a:r>
          </a:p>
          <a:p>
            <a:r>
              <a:rPr lang="en-US" dirty="0">
                <a:solidFill>
                  <a:schemeClr val="tx1">
                    <a:alpha val="85000"/>
                  </a:schemeClr>
                </a:solidFill>
              </a:rPr>
              <a:t>Finding a place to sit and observe nature. Writing down what you observe as you sit quietly. </a:t>
            </a:r>
          </a:p>
          <a:p>
            <a:endParaRPr lang="en-US" dirty="0"/>
          </a:p>
        </p:txBody>
      </p:sp>
      <p:sp>
        <p:nvSpPr>
          <p:cNvPr id="8" name="TextBox 7">
            <a:extLst>
              <a:ext uri="{FF2B5EF4-FFF2-40B4-BE49-F238E27FC236}">
                <a16:creationId xmlns:a16="http://schemas.microsoft.com/office/drawing/2014/main" id="{A0496CCF-5443-14ED-0592-EB481E72E17E}"/>
              </a:ext>
            </a:extLst>
          </p:cNvPr>
          <p:cNvSpPr txBox="1"/>
          <p:nvPr/>
        </p:nvSpPr>
        <p:spPr>
          <a:xfrm>
            <a:off x="8940419" y="484053"/>
            <a:ext cx="3251581" cy="1754326"/>
          </a:xfrm>
          <a:prstGeom prst="rect">
            <a:avLst/>
          </a:prstGeom>
          <a:noFill/>
        </p:spPr>
        <p:txBody>
          <a:bodyPr wrap="square" rtlCol="0">
            <a:spAutoFit/>
          </a:bodyPr>
          <a:lstStyle/>
          <a:p>
            <a:r>
              <a:rPr lang="en-US" dirty="0"/>
              <a:t>Sitting with a tree</a:t>
            </a:r>
            <a:br>
              <a:rPr lang="en-US" dirty="0"/>
            </a:br>
            <a:r>
              <a:rPr lang="en-US" dirty="0">
                <a:solidFill>
                  <a:schemeClr val="tx1">
                    <a:alpha val="85000"/>
                  </a:schemeClr>
                </a:solidFill>
              </a:rPr>
              <a:t>Walking among the trees and finding a tree to sit with. Identify why you felt connection to this tree</a:t>
            </a:r>
            <a:r>
              <a:rPr lang="en-US" dirty="0">
                <a:solidFill>
                  <a:srgbClr val="E2D4CA">
                    <a:alpha val="85000"/>
                  </a:srgbClr>
                </a:solidFill>
              </a:rPr>
              <a:t>. </a:t>
            </a:r>
          </a:p>
          <a:p>
            <a:endParaRPr lang="en-US" dirty="0"/>
          </a:p>
        </p:txBody>
      </p:sp>
      <p:sp>
        <p:nvSpPr>
          <p:cNvPr id="10" name="TextBox 9">
            <a:extLst>
              <a:ext uri="{FF2B5EF4-FFF2-40B4-BE49-F238E27FC236}">
                <a16:creationId xmlns:a16="http://schemas.microsoft.com/office/drawing/2014/main" id="{3B935309-F2BF-48A7-EA60-C932513C4BD4}"/>
              </a:ext>
            </a:extLst>
          </p:cNvPr>
          <p:cNvSpPr txBox="1"/>
          <p:nvPr/>
        </p:nvSpPr>
        <p:spPr>
          <a:xfrm>
            <a:off x="83271" y="4071177"/>
            <a:ext cx="5694218" cy="1477328"/>
          </a:xfrm>
          <a:prstGeom prst="rect">
            <a:avLst/>
          </a:prstGeom>
          <a:noFill/>
        </p:spPr>
        <p:txBody>
          <a:bodyPr wrap="square" rtlCol="0">
            <a:spAutoFit/>
          </a:bodyPr>
          <a:lstStyle/>
          <a:p>
            <a:r>
              <a:rPr lang="en-US" dirty="0"/>
              <a:t>Grounding/Earthing </a:t>
            </a:r>
            <a:br>
              <a:rPr lang="en-US" dirty="0"/>
            </a:br>
            <a:r>
              <a:rPr lang="en-US" dirty="0">
                <a:solidFill>
                  <a:schemeClr val="tx1">
                    <a:alpha val="85000"/>
                  </a:schemeClr>
                </a:solidFill>
              </a:rPr>
              <a:t>Standing/walking barefoot on natural ground. Earthing allows us to directly connect our body to the earth and use its natural charges to stabilize us. </a:t>
            </a:r>
          </a:p>
          <a:p>
            <a:endParaRPr lang="en-US" dirty="0"/>
          </a:p>
        </p:txBody>
      </p:sp>
      <p:sp>
        <p:nvSpPr>
          <p:cNvPr id="12" name="TextBox 11">
            <a:extLst>
              <a:ext uri="{FF2B5EF4-FFF2-40B4-BE49-F238E27FC236}">
                <a16:creationId xmlns:a16="http://schemas.microsoft.com/office/drawing/2014/main" id="{B5152291-0293-8064-C989-FA1564EB82B5}"/>
              </a:ext>
            </a:extLst>
          </p:cNvPr>
          <p:cNvSpPr txBox="1"/>
          <p:nvPr/>
        </p:nvSpPr>
        <p:spPr>
          <a:xfrm>
            <a:off x="83271" y="2427342"/>
            <a:ext cx="3634451" cy="1200329"/>
          </a:xfrm>
          <a:prstGeom prst="rect">
            <a:avLst/>
          </a:prstGeom>
          <a:noFill/>
        </p:spPr>
        <p:txBody>
          <a:bodyPr wrap="square" rtlCol="0">
            <a:spAutoFit/>
          </a:bodyPr>
          <a:lstStyle/>
          <a:p>
            <a:r>
              <a:rPr lang="en-US" dirty="0"/>
              <a:t>Guided meditations</a:t>
            </a:r>
          </a:p>
          <a:p>
            <a:r>
              <a:rPr lang="en-US" dirty="0"/>
              <a:t>Using nature visualizations during guided meditations such as leaves on the stream</a:t>
            </a:r>
          </a:p>
        </p:txBody>
      </p:sp>
      <p:sp>
        <p:nvSpPr>
          <p:cNvPr id="14" name="TextBox 13">
            <a:extLst>
              <a:ext uri="{FF2B5EF4-FFF2-40B4-BE49-F238E27FC236}">
                <a16:creationId xmlns:a16="http://schemas.microsoft.com/office/drawing/2014/main" id="{02CD3C48-E7AD-2DC2-AA9E-DB28800D0D0E}"/>
              </a:ext>
            </a:extLst>
          </p:cNvPr>
          <p:cNvSpPr txBox="1"/>
          <p:nvPr/>
        </p:nvSpPr>
        <p:spPr>
          <a:xfrm>
            <a:off x="8875447" y="4286067"/>
            <a:ext cx="3381418" cy="1200329"/>
          </a:xfrm>
          <a:prstGeom prst="rect">
            <a:avLst/>
          </a:prstGeom>
          <a:noFill/>
        </p:spPr>
        <p:txBody>
          <a:bodyPr wrap="square" rtlCol="0">
            <a:spAutoFit/>
          </a:bodyPr>
          <a:lstStyle/>
          <a:p>
            <a:r>
              <a:rPr lang="en-US" dirty="0"/>
              <a:t>Shifting Perspectives</a:t>
            </a:r>
          </a:p>
          <a:p>
            <a:r>
              <a:rPr lang="en-US" dirty="0"/>
              <a:t>Changing an individual’s perspective to see a problem in a new way.</a:t>
            </a:r>
          </a:p>
        </p:txBody>
      </p:sp>
      <p:sp>
        <p:nvSpPr>
          <p:cNvPr id="16" name="TextBox 15">
            <a:extLst>
              <a:ext uri="{FF2B5EF4-FFF2-40B4-BE49-F238E27FC236}">
                <a16:creationId xmlns:a16="http://schemas.microsoft.com/office/drawing/2014/main" id="{6BF98F0D-217D-53AA-5EA5-F1FB763F0D43}"/>
              </a:ext>
            </a:extLst>
          </p:cNvPr>
          <p:cNvSpPr txBox="1"/>
          <p:nvPr/>
        </p:nvSpPr>
        <p:spPr>
          <a:xfrm>
            <a:off x="8940419" y="2298167"/>
            <a:ext cx="2931541" cy="1754326"/>
          </a:xfrm>
          <a:prstGeom prst="rect">
            <a:avLst/>
          </a:prstGeom>
          <a:noFill/>
        </p:spPr>
        <p:txBody>
          <a:bodyPr wrap="square" rtlCol="0">
            <a:spAutoFit/>
          </a:bodyPr>
          <a:lstStyle/>
          <a:p>
            <a:r>
              <a:rPr lang="en-US" dirty="0"/>
              <a:t>Mindful Practices </a:t>
            </a:r>
          </a:p>
          <a:p>
            <a:r>
              <a:rPr lang="en-US" dirty="0"/>
              <a:t>These practices take us off autopilot, allows us to pause, experience the present moment, and give gratitude. </a:t>
            </a:r>
          </a:p>
        </p:txBody>
      </p:sp>
      <p:sp>
        <p:nvSpPr>
          <p:cNvPr id="18" name="TextBox 17">
            <a:extLst>
              <a:ext uri="{FF2B5EF4-FFF2-40B4-BE49-F238E27FC236}">
                <a16:creationId xmlns:a16="http://schemas.microsoft.com/office/drawing/2014/main" id="{69407196-C2A8-9243-8D09-B294B2B0D0C0}"/>
              </a:ext>
            </a:extLst>
          </p:cNvPr>
          <p:cNvSpPr txBox="1"/>
          <p:nvPr/>
        </p:nvSpPr>
        <p:spPr>
          <a:xfrm>
            <a:off x="5860760" y="4330340"/>
            <a:ext cx="2986269" cy="1200329"/>
          </a:xfrm>
          <a:prstGeom prst="rect">
            <a:avLst/>
          </a:prstGeom>
          <a:noFill/>
        </p:spPr>
        <p:txBody>
          <a:bodyPr wrap="square" rtlCol="0">
            <a:spAutoFit/>
          </a:bodyPr>
          <a:lstStyle/>
          <a:p>
            <a:r>
              <a:rPr lang="en-US" dirty="0"/>
              <a:t>Inner Child Work</a:t>
            </a:r>
          </a:p>
          <a:p>
            <a:r>
              <a:rPr lang="en-US" dirty="0"/>
              <a:t>Working to heal the inner child using nature. </a:t>
            </a:r>
          </a:p>
          <a:p>
            <a:endParaRPr lang="en-US" dirty="0"/>
          </a:p>
        </p:txBody>
      </p:sp>
    </p:spTree>
    <p:extLst>
      <p:ext uri="{BB962C8B-B14F-4D97-AF65-F5344CB8AC3E}">
        <p14:creationId xmlns:p14="http://schemas.microsoft.com/office/powerpoint/2010/main" val="35191999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24BE-D16D-9DED-F779-0CF0345E6ABC}"/>
              </a:ext>
            </a:extLst>
          </p:cNvPr>
          <p:cNvSpPr>
            <a:spLocks noGrp="1"/>
          </p:cNvSpPr>
          <p:nvPr>
            <p:ph type="title"/>
          </p:nvPr>
        </p:nvSpPr>
        <p:spPr/>
        <p:txBody>
          <a:bodyPr/>
          <a:lstStyle/>
          <a:p>
            <a:r>
              <a:rPr lang="en-US" dirty="0"/>
              <a:t>Disconnect Vs Connected</a:t>
            </a:r>
          </a:p>
        </p:txBody>
      </p:sp>
      <p:sp>
        <p:nvSpPr>
          <p:cNvPr id="3" name="Content Placeholder 2">
            <a:extLst>
              <a:ext uri="{FF2B5EF4-FFF2-40B4-BE49-F238E27FC236}">
                <a16:creationId xmlns:a16="http://schemas.microsoft.com/office/drawing/2014/main" id="{9812A3B9-491E-FE42-16B0-04DDD704878D}"/>
              </a:ext>
            </a:extLst>
          </p:cNvPr>
          <p:cNvSpPr>
            <a:spLocks noGrp="1"/>
          </p:cNvSpPr>
          <p:nvPr>
            <p:ph idx="1"/>
          </p:nvPr>
        </p:nvSpPr>
        <p:spPr>
          <a:xfrm>
            <a:off x="700636" y="2221992"/>
            <a:ext cx="4727892" cy="3739896"/>
          </a:xfrm>
        </p:spPr>
        <p:txBody>
          <a:bodyPr>
            <a:normAutofit fontScale="92500"/>
          </a:bodyPr>
          <a:lstStyle/>
          <a:p>
            <a:pPr marL="0" indent="0">
              <a:buNone/>
            </a:pPr>
            <a:r>
              <a:rPr lang="en-US" dirty="0"/>
              <a:t> Disconnect</a:t>
            </a:r>
          </a:p>
          <a:p>
            <a:r>
              <a:rPr lang="en-US" dirty="0"/>
              <a:t>Most kids and adults can name over 5 apps but cannot name a tree in their own yard. </a:t>
            </a:r>
          </a:p>
          <a:p>
            <a:r>
              <a:rPr lang="en-US" dirty="0">
                <a:solidFill>
                  <a:schemeClr val="tx1">
                    <a:alpha val="85000"/>
                  </a:schemeClr>
                </a:solidFill>
              </a:rPr>
              <a:t>Humans went from spending 90 percent of time outdoors to spending minimal time in nature, most areas are urban and developed. </a:t>
            </a:r>
          </a:p>
          <a:p>
            <a:r>
              <a:rPr lang="en-US" dirty="0"/>
              <a:t>This has in exchange negatively impacted mental, emotional, and physical health. </a:t>
            </a:r>
          </a:p>
          <a:p>
            <a:pPr marL="0" indent="0">
              <a:buNone/>
            </a:pPr>
            <a:endParaRPr lang="en-US" dirty="0"/>
          </a:p>
        </p:txBody>
      </p:sp>
      <p:sp>
        <p:nvSpPr>
          <p:cNvPr id="4" name="TextBox 3">
            <a:extLst>
              <a:ext uri="{FF2B5EF4-FFF2-40B4-BE49-F238E27FC236}">
                <a16:creationId xmlns:a16="http://schemas.microsoft.com/office/drawing/2014/main" id="{09F9D39A-2FFE-3DC8-D4F9-7B5EDFE6C3EE}"/>
              </a:ext>
            </a:extLst>
          </p:cNvPr>
          <p:cNvSpPr txBox="1"/>
          <p:nvPr/>
        </p:nvSpPr>
        <p:spPr>
          <a:xfrm>
            <a:off x="6763474" y="2221992"/>
            <a:ext cx="4178461" cy="3170099"/>
          </a:xfrm>
          <a:prstGeom prst="rect">
            <a:avLst/>
          </a:prstGeom>
          <a:noFill/>
        </p:spPr>
        <p:txBody>
          <a:bodyPr wrap="square" rtlCol="0">
            <a:spAutoFit/>
          </a:bodyPr>
          <a:lstStyle/>
          <a:p>
            <a:r>
              <a:rPr lang="en-US" sz="2000" dirty="0"/>
              <a:t>Connected</a:t>
            </a:r>
          </a:p>
          <a:p>
            <a:endParaRPr lang="en-US" sz="2000" dirty="0"/>
          </a:p>
          <a:p>
            <a:pPr marL="285750" indent="-285750">
              <a:buFont typeface="Arial" panose="020B0604020202020204" pitchFamily="34" charset="0"/>
              <a:buChar char="•"/>
            </a:pPr>
            <a:r>
              <a:rPr lang="en-US" sz="2000" dirty="0"/>
              <a:t>Decrease loneliness, anxiety, and depression. </a:t>
            </a:r>
          </a:p>
          <a:p>
            <a:pPr marL="285750" indent="-285750">
              <a:buFont typeface="Arial" panose="020B0604020202020204" pitchFamily="34" charset="0"/>
              <a:buChar char="•"/>
            </a:pPr>
            <a:r>
              <a:rPr lang="en-US" sz="2000" dirty="0"/>
              <a:t>Improved mental health and physical health </a:t>
            </a:r>
          </a:p>
          <a:p>
            <a:pPr marL="285750" indent="-285750">
              <a:buFont typeface="Arial" panose="020B0604020202020204" pitchFamily="34" charset="0"/>
              <a:buChar char="•"/>
            </a:pPr>
            <a:r>
              <a:rPr lang="en-US" sz="2000" dirty="0"/>
              <a:t>Feel a sense of belonging </a:t>
            </a:r>
          </a:p>
          <a:p>
            <a:pPr marL="285750" indent="-285750">
              <a:buFont typeface="Arial" panose="020B0604020202020204" pitchFamily="34" charset="0"/>
              <a:buChar char="•"/>
            </a:pPr>
            <a:r>
              <a:rPr lang="en-US" sz="2000" dirty="0"/>
              <a:t>Create our tribe </a:t>
            </a:r>
          </a:p>
          <a:p>
            <a:pPr marL="285750" indent="-285750">
              <a:buFont typeface="Arial" panose="020B0604020202020204" pitchFamily="34" charset="0"/>
              <a:buChar char="•"/>
            </a:pPr>
            <a:r>
              <a:rPr lang="en-US" sz="2000" dirty="0"/>
              <a:t>Authentic self </a:t>
            </a:r>
          </a:p>
          <a:p>
            <a:pPr marL="285750" indent="-285750">
              <a:buFont typeface="Arial" panose="020B0604020202020204" pitchFamily="34" charset="0"/>
              <a:buChar char="•"/>
            </a:pPr>
            <a:r>
              <a:rPr lang="en-US" sz="2000" dirty="0"/>
              <a:t>Freedom</a:t>
            </a:r>
          </a:p>
        </p:txBody>
      </p:sp>
    </p:spTree>
    <p:extLst>
      <p:ext uri="{BB962C8B-B14F-4D97-AF65-F5344CB8AC3E}">
        <p14:creationId xmlns:p14="http://schemas.microsoft.com/office/powerpoint/2010/main" val="26027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een leaf with dew on a dark nature background">
            <a:extLst>
              <a:ext uri="{FF2B5EF4-FFF2-40B4-BE49-F238E27FC236}">
                <a16:creationId xmlns:a16="http://schemas.microsoft.com/office/drawing/2014/main" id="{FE7F127C-3621-9A01-8E25-7D858FBCAF61}"/>
              </a:ext>
            </a:extLst>
          </p:cNvPr>
          <p:cNvPicPr>
            <a:picLocks noChangeAspect="1"/>
          </p:cNvPicPr>
          <p:nvPr/>
        </p:nvPicPr>
        <p:blipFill>
          <a:blip r:embed="rId2"/>
          <a:srcRect l="13094" r="29069" b="2"/>
          <a:stretch/>
        </p:blipFill>
        <p:spPr>
          <a:xfrm>
            <a:off x="20" y="10"/>
            <a:ext cx="5686740" cy="6857990"/>
          </a:xfrm>
          <a:prstGeom prst="rect">
            <a:avLst/>
          </a:prstGeom>
        </p:spPr>
      </p:pic>
      <p:sp>
        <p:nvSpPr>
          <p:cNvPr id="2" name="Title 1">
            <a:extLst>
              <a:ext uri="{FF2B5EF4-FFF2-40B4-BE49-F238E27FC236}">
                <a16:creationId xmlns:a16="http://schemas.microsoft.com/office/drawing/2014/main" id="{3601BD66-4A6C-BDAF-6700-21146F8C74A0}"/>
              </a:ext>
            </a:extLst>
          </p:cNvPr>
          <p:cNvSpPr>
            <a:spLocks noGrp="1"/>
          </p:cNvSpPr>
          <p:nvPr>
            <p:ph type="title"/>
          </p:nvPr>
        </p:nvSpPr>
        <p:spPr>
          <a:xfrm>
            <a:off x="6284749" y="909638"/>
            <a:ext cx="5201121" cy="1318062"/>
          </a:xfrm>
        </p:spPr>
        <p:txBody>
          <a:bodyPr>
            <a:normAutofit/>
          </a:bodyPr>
          <a:lstStyle/>
          <a:p>
            <a:r>
              <a:rPr lang="en-US"/>
              <a:t>Nature RX Video</a:t>
            </a:r>
            <a:endParaRPr lang="en-US" dirty="0"/>
          </a:p>
        </p:txBody>
      </p:sp>
      <p:sp>
        <p:nvSpPr>
          <p:cNvPr id="3" name="Content Placeholder 2">
            <a:extLst>
              <a:ext uri="{FF2B5EF4-FFF2-40B4-BE49-F238E27FC236}">
                <a16:creationId xmlns:a16="http://schemas.microsoft.com/office/drawing/2014/main" id="{CA45D5E2-3F9B-09BF-D95E-0A381C19ADA6}"/>
              </a:ext>
            </a:extLst>
          </p:cNvPr>
          <p:cNvSpPr>
            <a:spLocks noGrp="1"/>
          </p:cNvSpPr>
          <p:nvPr>
            <p:ph idx="1"/>
          </p:nvPr>
        </p:nvSpPr>
        <p:spPr>
          <a:xfrm>
            <a:off x="6290838" y="2236843"/>
            <a:ext cx="5201121" cy="3931920"/>
          </a:xfrm>
        </p:spPr>
        <p:txBody>
          <a:bodyPr>
            <a:normAutofit/>
          </a:bodyPr>
          <a:lstStyle/>
          <a:p>
            <a:pPr marL="0" indent="0">
              <a:buNone/>
            </a:pPr>
            <a:r>
              <a:rPr lang="en-US" dirty="0">
                <a:hlinkClick r:id="rId3"/>
              </a:rPr>
              <a:t>Nature Rx</a:t>
            </a:r>
            <a:endParaRPr lang="en-US" dirty="0"/>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side a glass house surrounded by plants">
            <a:extLst>
              <a:ext uri="{FF2B5EF4-FFF2-40B4-BE49-F238E27FC236}">
                <a16:creationId xmlns:a16="http://schemas.microsoft.com/office/drawing/2014/main" id="{CF0B0792-EA3A-15FC-EFD0-47D9A7BCED91}"/>
              </a:ext>
            </a:extLst>
          </p:cNvPr>
          <p:cNvPicPr>
            <a:picLocks noChangeAspect="1"/>
          </p:cNvPicPr>
          <p:nvPr/>
        </p:nvPicPr>
        <p:blipFill>
          <a:blip r:embed="rId2"/>
          <a:srcRect l="9441" r="31730" b="-1"/>
          <a:stretch/>
        </p:blipFill>
        <p:spPr>
          <a:xfrm>
            <a:off x="20" y="10"/>
            <a:ext cx="6044164" cy="6857990"/>
          </a:xfrm>
          <a:prstGeom prst="rect">
            <a:avLst/>
          </a:prstGeom>
        </p:spPr>
      </p:pic>
      <p:sp>
        <p:nvSpPr>
          <p:cNvPr id="2" name="Title 1">
            <a:extLst>
              <a:ext uri="{FF2B5EF4-FFF2-40B4-BE49-F238E27FC236}">
                <a16:creationId xmlns:a16="http://schemas.microsoft.com/office/drawing/2014/main" id="{41A39B0E-D05E-E960-00CC-CA8605C13A8F}"/>
              </a:ext>
            </a:extLst>
          </p:cNvPr>
          <p:cNvSpPr>
            <a:spLocks noGrp="1"/>
          </p:cNvSpPr>
          <p:nvPr>
            <p:ph type="title"/>
          </p:nvPr>
        </p:nvSpPr>
        <p:spPr>
          <a:xfrm>
            <a:off x="6696186" y="909637"/>
            <a:ext cx="4800600" cy="1307592"/>
          </a:xfrm>
        </p:spPr>
        <p:txBody>
          <a:bodyPr>
            <a:normAutofit/>
          </a:bodyPr>
          <a:lstStyle/>
          <a:p>
            <a:pPr>
              <a:lnSpc>
                <a:spcPct val="90000"/>
              </a:lnSpc>
            </a:pPr>
            <a:r>
              <a:rPr lang="en-US" sz="2500"/>
              <a:t>Break out rooms for case studies for Nature-Informed Therapy intervention </a:t>
            </a:r>
          </a:p>
        </p:txBody>
      </p:sp>
      <p:sp>
        <p:nvSpPr>
          <p:cNvPr id="3" name="Content Placeholder 2">
            <a:extLst>
              <a:ext uri="{FF2B5EF4-FFF2-40B4-BE49-F238E27FC236}">
                <a16:creationId xmlns:a16="http://schemas.microsoft.com/office/drawing/2014/main" id="{48C976DA-DCAC-2BEE-A687-0299D855B2F6}"/>
              </a:ext>
            </a:extLst>
          </p:cNvPr>
          <p:cNvSpPr>
            <a:spLocks noGrp="1"/>
          </p:cNvSpPr>
          <p:nvPr>
            <p:ph idx="1"/>
          </p:nvPr>
        </p:nvSpPr>
        <p:spPr>
          <a:xfrm>
            <a:off x="6696186" y="2221992"/>
            <a:ext cx="4800600" cy="3739896"/>
          </a:xfrm>
        </p:spPr>
        <p:txBody>
          <a:bodyPr>
            <a:normAutofit/>
          </a:bodyPr>
          <a:lstStyle/>
          <a:p>
            <a:pPr marL="0" indent="0">
              <a:buNone/>
            </a:pPr>
            <a:r>
              <a:rPr lang="en-US" dirty="0"/>
              <a:t>Time to give NIT a try </a:t>
            </a:r>
          </a:p>
          <a:p>
            <a:pPr marL="0" indent="0">
              <a:buNone/>
            </a:pPr>
            <a:r>
              <a:rPr lang="en-US" dirty="0"/>
              <a:t>We will discuss how to implement Nature-Formed Therapy inventions into a treatment plan based off the case study. </a:t>
            </a:r>
          </a:p>
          <a:p>
            <a:pPr marL="0" indent="0">
              <a:buNone/>
            </a:pPr>
            <a:r>
              <a:rPr lang="en-US" dirty="0"/>
              <a:t>We will come back and share the ideas with the larger group. </a:t>
            </a:r>
          </a:p>
          <a:p>
            <a:pPr marL="0" indent="0">
              <a:buNone/>
            </a:pPr>
            <a:endParaRPr lang="en-US" dirty="0"/>
          </a:p>
        </p:txBody>
      </p:sp>
      <p:cxnSp>
        <p:nvCxnSpPr>
          <p:cNvPr id="11" name="Straight Connector 10">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17347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5664</TotalTime>
  <Words>790</Words>
  <Application>Microsoft Macintosh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-webkit-standard</vt:lpstr>
      <vt:lpstr>Aptos</vt:lpstr>
      <vt:lpstr>Arial</vt:lpstr>
      <vt:lpstr>Calisto MT</vt:lpstr>
      <vt:lpstr>Cambria</vt:lpstr>
      <vt:lpstr>Times New Roman</vt:lpstr>
      <vt:lpstr>Univers Condensed</vt:lpstr>
      <vt:lpstr>ChronicleVTI</vt:lpstr>
      <vt:lpstr>Nature-Informed Therapy</vt:lpstr>
      <vt:lpstr>Reflection on pre-learning activity</vt:lpstr>
      <vt:lpstr>What is nature-informed therapy?</vt:lpstr>
      <vt:lpstr>Where did nature-informed therapy come from? </vt:lpstr>
      <vt:lpstr>What does nature-informed therapy look like? </vt:lpstr>
      <vt:lpstr>Nature-Informed therapy interventions</vt:lpstr>
      <vt:lpstr>Disconnect Vs Connected</vt:lpstr>
      <vt:lpstr>Nature RX Video</vt:lpstr>
      <vt:lpstr>Break out rooms for case studies for Nature-Informed Therapy intervention </vt:lpstr>
      <vt:lpstr>Closing our class on Nature-Informed Therapy</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Myers, LPC</dc:creator>
  <cp:lastModifiedBy>Peter Myers, LPC</cp:lastModifiedBy>
  <cp:revision>3</cp:revision>
  <dcterms:created xsi:type="dcterms:W3CDTF">2025-03-04T20:21:22Z</dcterms:created>
  <dcterms:modified xsi:type="dcterms:W3CDTF">2025-03-08T18:45:40Z</dcterms:modified>
</cp:coreProperties>
</file>